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6" r:id="rId4"/>
    <p:sldId id="267" r:id="rId5"/>
    <p:sldId id="260" r:id="rId6"/>
    <p:sldId id="258" r:id="rId7"/>
    <p:sldId id="259" r:id="rId8"/>
    <p:sldId id="261" r:id="rId9"/>
    <p:sldId id="262" r:id="rId10"/>
    <p:sldId id="263" r:id="rId11"/>
    <p:sldId id="265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F17F7-A7F5-44ED-A95F-8A1984E52AF6}" type="datetimeFigureOut">
              <a:rPr lang="en-US" smtClean="0"/>
              <a:pPr/>
              <a:t>4/2/2011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A796B-F328-4117-8530-C7484C4D329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5CA2B-FB5F-4374-BA9A-DE955BA28E37}" type="datetimeFigureOut">
              <a:rPr lang="en-US" smtClean="0"/>
              <a:pPr/>
              <a:t>4/2/2011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044D5-0285-4EC8-AF7A-4E356B26186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trsaraswathy\AppData\Local\Microsoft\Windows\Temporary%20Internet%20Files\Content.IE5\KEWJZGVF\MS910220001%5b1%5d.wav" TargetMode="External"/><Relationship Id="rId1" Type="http://schemas.openxmlformats.org/officeDocument/2006/relationships/audio" Target="file:///C:\Users\trsaraswathy\AppData\Local\Microsoft\Windows\Temporary%20Internet%20Files\Content.IE5\Q0NPJU3A\MS910220000%5b1%5d.wav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21.png"/><Relationship Id="rId4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rsaraswathy\AppData\Local\Microsoft\Windows\Temporary Internet Files\Content.IE5\Q0NPJU3A\MC900355985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90600" y="1600200"/>
            <a:ext cx="7010400" cy="494071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2" name="Rectangle 11"/>
          <p:cNvSpPr/>
          <p:nvPr/>
        </p:nvSpPr>
        <p:spPr>
          <a:xfrm>
            <a:off x="381000" y="152400"/>
            <a:ext cx="8382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Innate and learned behaviour</a:t>
            </a:r>
            <a:endParaRPr 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3800" y="48006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Ms. TRS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901700" y="682625"/>
            <a:ext cx="7340600" cy="944563"/>
          </a:xfrm>
        </p:spPr>
        <p:txBody>
          <a:bodyPr/>
          <a:lstStyle/>
          <a:p>
            <a:pPr eaLnBrk="1" hangingPunct="1"/>
            <a:r>
              <a:rPr lang="en-US" dirty="0" smtClean="0"/>
              <a:t>Birdsong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00400" y="1600200"/>
            <a:ext cx="55626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Birds have species-specific sounds that are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inherited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 However, there is also a component of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learning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to the song that a bird will produce as an adult.	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If a male bird is kept in isolation in a laboratory, he will produce a very crude (but species-specific) song, according to an inherited template.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Furthermore, if deafened, the song will be even more crude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yellow_warb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38400"/>
            <a:ext cx="2689225" cy="247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irdsong diagr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1" y="433347"/>
            <a:ext cx="7467600" cy="6043653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Distinguish between learned and innate </a:t>
            </a:r>
            <a:r>
              <a:rPr lang="en-US" dirty="0" err="1" smtClean="0"/>
              <a:t>behaviours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Describe the design of an experiment which measures either taxis or kinesis of an invertebrate animal.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533400" y="304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Innate vs. Learned Behavior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066800" y="1219200"/>
            <a:ext cx="6324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38200" y="1143000"/>
          <a:ext cx="7467600" cy="5486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33800"/>
                <a:gridCol w="3733800"/>
              </a:tblGrid>
              <a:tr h="54610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Innate: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Inherited from parents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24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2400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/>
                        <a:t>Controlled by genes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solidFill>
                            <a:srgbClr val="92D050"/>
                          </a:solidFill>
                        </a:rPr>
                        <a:t>Developed by natural selection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/>
                        <a:t>Increases</a:t>
                      </a:r>
                      <a:r>
                        <a:rPr lang="en-US" sz="2400" baseline="0" dirty="0" smtClean="0"/>
                        <a:t> chance of survival and reproduction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Examples: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Migration of Black cap birds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Hunting instinct in some dogs</a:t>
                      </a:r>
                    </a:p>
                    <a:p>
                      <a:r>
                        <a:rPr lang="en-US" sz="2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A spider spinning web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Learned: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solidFill>
                            <a:schemeClr val="accent4">
                              <a:lumMod val="60000"/>
                              <a:lumOff val="40000"/>
                            </a:schemeClr>
                          </a:solidFill>
                        </a:rPr>
                        <a:t>Not inherited from parents, dependent on the environmental context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/>
                        <a:t>Not controlled by genes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dirty="0" smtClean="0">
                          <a:solidFill>
                            <a:srgbClr val="92D050"/>
                          </a:solidFill>
                        </a:rPr>
                        <a:t>Develops</a:t>
                      </a:r>
                      <a:r>
                        <a:rPr lang="en-US" sz="2400" baseline="0" dirty="0" smtClean="0">
                          <a:solidFill>
                            <a:srgbClr val="92D050"/>
                          </a:solidFill>
                        </a:rPr>
                        <a:t> by response to an environmental stimulus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smtClean="0"/>
                        <a:t>May or may not increase chance of survival and reproduction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24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Examples:</a:t>
                      </a:r>
                    </a:p>
                    <a:p>
                      <a:r>
                        <a:rPr lang="en-US" sz="20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Learning to drive a car</a:t>
                      </a:r>
                    </a:p>
                    <a:p>
                      <a:r>
                        <a:rPr lang="en-US" sz="20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</a:rPr>
                        <a:t>Learning a language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Innate behaviour in invertebrates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</a:rPr>
              <a:t>Taxis and kinesis are two terms used to describe innate motor behaviors in invertebrate species.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</a:rPr>
              <a:t>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2590800"/>
          <a:ext cx="7391400" cy="3886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695700"/>
                <a:gridCol w="3695700"/>
              </a:tblGrid>
              <a:tr h="3886200">
                <a:tc>
                  <a:txBody>
                    <a:bodyPr/>
                    <a:lstStyle/>
                    <a:p>
                      <a:pPr eaLnBrk="1" hangingPunct="1"/>
                      <a:r>
                        <a:rPr lang="en-US" dirty="0" smtClean="0"/>
                        <a:t>Taxis: A taxis is a directed response to a stimulus. There are positive and negative taxes. </a:t>
                      </a:r>
                    </a:p>
                    <a:p>
                      <a:pPr lvl="1" eaLnBrk="1" hangingPunct="1"/>
                      <a:r>
                        <a:rPr lang="en-US" dirty="0" smtClean="0"/>
                        <a:t>e.g. chemotaxis, phototaxis, gravitaxis, rheotaxis, thigmotaxis, thermotaxis </a:t>
                      </a:r>
                    </a:p>
                    <a:p>
                      <a:pPr lvl="1" eaLnBrk="1" hangingPunct="1"/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sz="1800" dirty="0" smtClean="0"/>
                        <a:t>Kinesis:A movement in response to a non-directional stimulus, like humidity.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</a:pPr>
                      <a:r>
                        <a:rPr lang="en-US" sz="1800" dirty="0" smtClean="0"/>
                        <a:t>The rate of movement depends on the intensity of the stimulus rather than its direction.</a:t>
                      </a:r>
                    </a:p>
                    <a:p>
                      <a:pPr eaLnBrk="1" hangingPunct="1">
                        <a:lnSpc>
                          <a:spcPct val="90000"/>
                        </a:lnSpc>
                      </a:pPr>
                      <a:endParaRPr lang="en-US" sz="1800" dirty="0" smtClean="0"/>
                    </a:p>
                    <a:p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planar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4419600"/>
            <a:ext cx="1981200" cy="1805326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" name="Picture 4" descr="pillbu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3886200"/>
            <a:ext cx="1600200" cy="24003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"/>
            <a:ext cx="9144000" cy="719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868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1"/>
                </a:solidFill>
              </a:rPr>
              <a:t>Some Examples of Types of Learning</a:t>
            </a:r>
            <a:endParaRPr lang="en-US" dirty="0" smtClean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0" y="1524000"/>
            <a:ext cx="91440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Imprinting :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Young ones become attached to their mother.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Helps in survival because the young </a:t>
            </a:r>
            <a:r>
              <a:rPr lang="en-US" sz="2200" dirty="0" smtClean="0">
                <a:solidFill>
                  <a:srgbClr val="FF0000"/>
                </a:solidFill>
              </a:rPr>
              <a:t>ones staying close to their mother get protection and food.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200" dirty="0" smtClean="0">
                <a:solidFill>
                  <a:srgbClr val="FF0000"/>
                </a:solidFill>
              </a:rPr>
              <a:t>                </a:t>
            </a:r>
            <a:r>
              <a:rPr lang="en-US" sz="1900" dirty="0" smtClean="0"/>
              <a:t>Example: </a:t>
            </a:r>
            <a:r>
              <a:rPr lang="en-US" sz="1900" dirty="0" err="1" smtClean="0"/>
              <a:t>duckings</a:t>
            </a:r>
            <a:r>
              <a:rPr lang="en-US" sz="1900" dirty="0" smtClean="0"/>
              <a:t> following their mother</a:t>
            </a:r>
            <a:endParaRPr kumimoji="0" lang="en-US" sz="1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Imitation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Development of “templates” for behavior*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Inherited or innate skill sets that are developed with exposure to target response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e.g. birdsong 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Conditioned responses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Classical Conditioning*</a:t>
            </a:r>
          </a:p>
          <a:p>
            <a:pPr marL="742950" marR="0" lvl="1" indent="-28575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Operant Conditioning</a:t>
            </a:r>
          </a:p>
        </p:txBody>
      </p:sp>
      <p:pic>
        <p:nvPicPr>
          <p:cNvPr id="12" name="MS91022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58200" y="304800"/>
            <a:ext cx="304800" cy="304800"/>
          </a:xfrm>
          <a:prstGeom prst="rect">
            <a:avLst/>
          </a:prstGeom>
        </p:spPr>
      </p:pic>
      <p:pic>
        <p:nvPicPr>
          <p:cNvPr id="13" name="MS910220001[1]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3048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104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33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1"/>
                </a:solidFill>
              </a:rPr>
              <a:t>Classical Conditioning</a:t>
            </a:r>
            <a:endParaRPr lang="en-US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85800" y="1600200"/>
            <a:ext cx="7772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IB Objective: Outline Pavlov’s experiments into conditioning of dogs. (E.3.5)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stivers_pavlovs_do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rcRect/>
          <a:stretch>
            <a:fillRect/>
          </a:stretch>
        </p:blipFill>
        <p:spPr bwMode="auto">
          <a:xfrm>
            <a:off x="2057400" y="2759075"/>
            <a:ext cx="5029200" cy="4022725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0"/>
            <a:ext cx="6400800" cy="20574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1"/>
                </a:solidFill>
              </a:rPr>
              <a:t>Classical Conditioning:</a:t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dirty="0" smtClean="0">
                <a:solidFill>
                  <a:schemeClr val="accent1"/>
                </a:solidFill>
              </a:rPr>
              <a:t>Definitions</a:t>
            </a:r>
            <a:endParaRPr lang="en-US" b="1" dirty="0" smtClean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905000"/>
            <a:ext cx="8610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u="sng" dirty="0">
                <a:solidFill>
                  <a:schemeClr val="accent1"/>
                </a:solidFill>
                <a:latin typeface="Lucida Sans Unicode" pitchFamily="34" charset="0"/>
              </a:rPr>
              <a:t>Unconditioned Stimulus (UCS):</a:t>
            </a:r>
            <a:r>
              <a:rPr lang="en-US" dirty="0">
                <a:latin typeface="Lucida Sans Unicode" pitchFamily="34" charset="0"/>
              </a:rPr>
              <a:t> a stimulus that has the ability to produce a specified response before conditioning begins</a:t>
            </a:r>
            <a:r>
              <a:rPr lang="en-US" dirty="0" smtClean="0">
                <a:latin typeface="Lucida Sans Unicode" pitchFamily="34" charset="0"/>
              </a:rPr>
              <a:t>.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dirty="0" smtClean="0">
                <a:latin typeface="Lucida Sans Unicode" pitchFamily="34" charset="0"/>
              </a:rPr>
              <a:t>(FOOD)</a:t>
            </a:r>
            <a:endParaRPr lang="en-US" dirty="0">
              <a:latin typeface="Lucida Sans Unicode" pitchFamily="34" charset="0"/>
            </a:endParaRPr>
          </a:p>
          <a:p>
            <a:pPr eaLnBrk="1" hangingPunct="1">
              <a:spcBef>
                <a:spcPct val="50000"/>
              </a:spcBef>
            </a:pPr>
            <a:endParaRPr lang="en-US" dirty="0">
              <a:latin typeface="Times New Roman" pitchFamily="1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3276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u="sng" dirty="0">
                <a:solidFill>
                  <a:schemeClr val="accent1"/>
                </a:solidFill>
                <a:latin typeface="Lucida Sans Unicode" pitchFamily="34" charset="0"/>
              </a:rPr>
              <a:t>Unconditioned Response (UCR):</a:t>
            </a:r>
            <a:r>
              <a:rPr lang="en-US" dirty="0">
                <a:latin typeface="Lucida Sans Unicode" pitchFamily="34" charset="0"/>
              </a:rPr>
              <a:t> response produced by the UCS. 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447800" y="3657600"/>
            <a:ext cx="7086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dirty="0">
                <a:latin typeface="Lucida Sans Unicode" pitchFamily="34" charset="0"/>
              </a:rPr>
              <a:t>(SALIVATION PRODUCED BY FOOD)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0" y="4298950"/>
            <a:ext cx="8458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u="sng" dirty="0">
                <a:solidFill>
                  <a:schemeClr val="accent1"/>
                </a:solidFill>
                <a:latin typeface="Lucida Sans Unicode" pitchFamily="34" charset="0"/>
              </a:rPr>
              <a:t>Conditioned Stimulus (CS):</a:t>
            </a:r>
            <a:r>
              <a:rPr lang="en-US" dirty="0">
                <a:latin typeface="Lucida Sans Unicode" pitchFamily="34" charset="0"/>
              </a:rPr>
              <a:t> an initially neutral stimulus that comes to produce a new response because it is associated with the UCS</a:t>
            </a:r>
            <a:r>
              <a:rPr lang="en-US" dirty="0" smtClean="0">
                <a:latin typeface="Lucida Sans Unicode" pitchFamily="34" charset="0"/>
              </a:rPr>
              <a:t>.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dirty="0" smtClean="0">
                <a:latin typeface="Lucida Sans Unicode" pitchFamily="34" charset="0"/>
              </a:rPr>
              <a:t>(BELL)</a:t>
            </a:r>
            <a:endParaRPr lang="en-US" dirty="0">
              <a:latin typeface="Times New Roman" pitchFamily="1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0" y="5715000"/>
            <a:ext cx="91440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u="sng" dirty="0">
                <a:solidFill>
                  <a:schemeClr val="accent1"/>
                </a:solidFill>
                <a:latin typeface="Lucida Sans Unicode" pitchFamily="34" charset="0"/>
              </a:rPr>
              <a:t>Conditioned Response (CR):</a:t>
            </a:r>
            <a:r>
              <a:rPr lang="en-US" dirty="0">
                <a:latin typeface="Lucida Sans Unicode" pitchFamily="34" charset="0"/>
              </a:rPr>
              <a:t> the response produced by the CS</a:t>
            </a:r>
            <a:r>
              <a:rPr lang="en-US" dirty="0" smtClean="0">
                <a:latin typeface="Lucida Sans Unicode" pitchFamily="34" charset="0"/>
              </a:rPr>
              <a:t>.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dirty="0" smtClean="0">
                <a:latin typeface="Lucida Sans Unicode" pitchFamily="34" charset="0"/>
              </a:rPr>
              <a:t>(SALIVATION IN RESPONSE TO BELL)</a:t>
            </a:r>
            <a:endParaRPr lang="en-US" dirty="0">
              <a:latin typeface="Times New Roman" pitchFamily="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77724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1"/>
                </a:solidFill>
              </a:rPr>
              <a:t>Classical Conditioning</a:t>
            </a:r>
            <a:endParaRPr lang="en-US" dirty="0" smtClean="0"/>
          </a:p>
        </p:txBody>
      </p:sp>
      <p:pic>
        <p:nvPicPr>
          <p:cNvPr id="6" name="Picture 4" descr="pdo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1600200"/>
            <a:ext cx="45259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590800" y="4724400"/>
            <a:ext cx="914400" cy="381000"/>
          </a:xfrm>
          <a:prstGeom prst="rightArrow">
            <a:avLst>
              <a:gd name="adj1" fmla="val 50000"/>
              <a:gd name="adj2" fmla="val 600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Picture 6" descr="bellrin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4495800"/>
            <a:ext cx="877888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stea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4800" y="4572000"/>
            <a:ext cx="7318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5410200" y="4724400"/>
            <a:ext cx="914400" cy="381000"/>
          </a:xfrm>
          <a:prstGeom prst="rightArrow">
            <a:avLst>
              <a:gd name="adj1" fmla="val 50000"/>
              <a:gd name="adj2" fmla="val 600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629400" y="4724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Lucida Sans Unicode" pitchFamily="34" charset="0"/>
              </a:rPr>
              <a:t>Salivation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295400" y="57150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Lucida Sans Unicode" pitchFamily="34" charset="0"/>
              </a:rPr>
              <a:t>Test Trial:</a:t>
            </a:r>
          </a:p>
        </p:txBody>
      </p:sp>
      <p:pic>
        <p:nvPicPr>
          <p:cNvPr id="13" name="Picture 11" descr="bellrin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5486400"/>
            <a:ext cx="877888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4267200" y="5715000"/>
            <a:ext cx="914400" cy="381000"/>
          </a:xfrm>
          <a:prstGeom prst="rightArrow">
            <a:avLst>
              <a:gd name="adj1" fmla="val 50000"/>
              <a:gd name="adj2" fmla="val 60000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486400" y="57150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Lucida Sans Unicode" pitchFamily="34" charset="0"/>
              </a:rPr>
              <a:t>Salivation</a:t>
            </a:r>
          </a:p>
        </p:txBody>
      </p:sp>
      <p:pic>
        <p:nvPicPr>
          <p:cNvPr id="16" name="Picture 14" descr="dog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53400" y="4495800"/>
            <a:ext cx="7318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" descr="dog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10400" y="5486400"/>
            <a:ext cx="7318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152400" y="4054475"/>
            <a:ext cx="2362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>
                <a:latin typeface="Lucida Sans Unicode" pitchFamily="34" charset="0"/>
              </a:rPr>
              <a:t>Conditioning Trial: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228600" y="2286000"/>
            <a:ext cx="106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solidFill>
                  <a:schemeClr val="accent1"/>
                </a:solidFill>
              </a:rPr>
              <a:t>Ivan </a:t>
            </a:r>
          </a:p>
          <a:p>
            <a:pPr algn="ctr"/>
            <a:r>
              <a:rPr lang="en-US">
                <a:solidFill>
                  <a:schemeClr val="accent1"/>
                </a:solidFill>
              </a:rPr>
              <a:t>Pavlov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utoUpdateAnimBg="0"/>
      <p:bldP spid="12" grpId="0" autoUpdateAnimBg="0"/>
      <p:bldP spid="14" grpId="0" animBg="1"/>
      <p:bldP spid="15" grpId="0" autoUpdateAnimBg="0"/>
      <p:bldP spid="1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Local Settings\Temporary Internet Files\Content.IE5\MIZ5K1QN\MC900133513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2209800"/>
            <a:ext cx="3707394" cy="3740924"/>
          </a:xfrm>
          <a:prstGeom prst="rect">
            <a:avLst/>
          </a:prstGeom>
          <a:noFill/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accent2"/>
                </a:solidFill>
              </a:rPr>
              <a:t>Other types of learning</a:t>
            </a:r>
            <a:r>
              <a:rPr lang="en-US" dirty="0" smtClean="0">
                <a:solidFill>
                  <a:schemeClr val="accent1"/>
                </a:solidFill>
              </a:rPr>
              <a:t>…</a:t>
            </a:r>
            <a:endParaRPr lang="en-US" dirty="0" smtClean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81000" y="1676400"/>
            <a:ext cx="8229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IB Objective: Outline the role of inheritance and learning in the development of birdsong in young birds. (E.3.6)</a:t>
            </a: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MS900069512[1].wav">
            <a:hlinkClick r:id="" action="ppaction://media"/>
          </p:cNvPr>
          <p:cNvPicPr>
            <a:picLocks noRot="1" noChangeAspect="1"/>
          </p:cNvPicPr>
          <p:nvPr>
            <a:wavAudioFile r:embed="rId1" name="MS900069512[1].wav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220</TotalTime>
  <Words>443</Words>
  <Application>Microsoft Office PowerPoint</Application>
  <PresentationFormat>On-screen Show (4:3)</PresentationFormat>
  <Paragraphs>67</Paragraphs>
  <Slides>12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Innate behaviour in invertebrates</vt:lpstr>
      <vt:lpstr>Slide 4</vt:lpstr>
      <vt:lpstr>Some Examples of Types of Learning</vt:lpstr>
      <vt:lpstr>Classical Conditioning</vt:lpstr>
      <vt:lpstr>Classical Conditioning: Definitions</vt:lpstr>
      <vt:lpstr>Classical Conditioning</vt:lpstr>
      <vt:lpstr>Other types of learning…</vt:lpstr>
      <vt:lpstr>Birdsong</vt:lpstr>
      <vt:lpstr>Slide 11</vt:lpstr>
      <vt:lpstr>Practice Questions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Innate and learned behaviour</dc:title>
  <dc:creator>trsaraswathy</dc:creator>
  <cp:lastModifiedBy>user</cp:lastModifiedBy>
  <cp:revision>59</cp:revision>
  <dcterms:created xsi:type="dcterms:W3CDTF">2011-04-02T09:45:30Z</dcterms:created>
  <dcterms:modified xsi:type="dcterms:W3CDTF">2011-04-02T15:48:24Z</dcterms:modified>
</cp:coreProperties>
</file>